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85" r:id="rId3"/>
    <p:sldId id="286" r:id="rId4"/>
    <p:sldId id="325" r:id="rId5"/>
    <p:sldId id="396" r:id="rId6"/>
    <p:sldId id="398" r:id="rId7"/>
    <p:sldId id="399" r:id="rId8"/>
    <p:sldId id="400" r:id="rId9"/>
    <p:sldId id="401" r:id="rId10"/>
    <p:sldId id="402" r:id="rId11"/>
    <p:sldId id="403" r:id="rId12"/>
    <p:sldId id="40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31750" name="Picture 7" descr="10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45062" name="Picture 7" descr="10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Corbel" pitchFamily="34" charset="0"/>
              </a:rPr>
              <a:t>Cortex-M3 </a:t>
            </a:r>
            <a:r>
              <a:rPr lang="en-US" altLang="zh-CN" sz="4400" dirty="0" smtClean="0">
                <a:solidFill>
                  <a:srgbClr val="2A4F86"/>
                </a:solidFill>
                <a:latin typeface="Corbel" pitchFamily="34" charset="0"/>
              </a:rPr>
              <a:t>Programming</a:t>
            </a:r>
            <a:endParaRPr lang="en-US" altLang="zh-CN" dirty="0" smtClean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72816"/>
            <a:ext cx="5713065" cy="4794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1331640" y="1196752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Using Exclusive Access for Semaphore Operations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052736"/>
            <a:ext cx="8337872" cy="5281389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10.5 Using Bit-Band for Semaphores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It is possible to use the bit-band feature to carry semaphore operations, Since the bit-band alias writes are locked READ-MODIFY-WRITE transfers.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371414"/>
            <a:ext cx="5620296" cy="444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CN" sz="3600" b="1" dirty="0" smtClean="0">
                <a:solidFill>
                  <a:srgbClr val="2A4F86"/>
                </a:solidFill>
                <a:latin typeface="Corbel" pitchFamily="34" charset="0"/>
              </a:rPr>
              <a:t>Chapter 10 in the reference book</a:t>
            </a:r>
            <a:endParaRPr lang="zh-CN" altLang="en-US" sz="3600" b="1" dirty="0" smtClean="0">
              <a:solidFill>
                <a:srgbClr val="2A4F86"/>
              </a:solidFill>
              <a:latin typeface="Corbel" pitchFamily="34" charset="0"/>
            </a:endParaRPr>
          </a:p>
        </p:txBody>
      </p:sp>
      <p:pic>
        <p:nvPicPr>
          <p:cNvPr id="4" name="Picture 4" descr="中断和异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52936"/>
            <a:ext cx="4566157" cy="308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15313" cy="560675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b="1" dirty="0" smtClean="0"/>
              <a:t>10.1 Overview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600" b="1" dirty="0" smtClean="0"/>
              <a:t>10.1.1 Using Assembly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000" dirty="0" smtClean="0"/>
              <a:t>It is possible to develop the whole application in assembly language.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Pros: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The best optimization (performance), e.g., timing-critical routines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Smaller program size, e.g., tight memory requirements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Access to the underlying hardware when needed, e.g., special registers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2000" dirty="0" smtClean="0"/>
              <a:t>Cons: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Long development time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Easy to make mistakes</a:t>
            </a:r>
          </a:p>
          <a:p>
            <a:pPr marL="465137" lvl="1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Hard to handle complex data structures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b="1" dirty="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15313" cy="560675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600" b="1" dirty="0" smtClean="0"/>
              <a:t>10.1.2 Using C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000" dirty="0" smtClean="0"/>
              <a:t>C has the advantage of being portable and easier for implementing complex operations.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000" dirty="0" smtClean="0"/>
              <a:t>Use of the C language can often speed up application development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2000" dirty="0" smtClean="0"/>
              <a:t>When low-level system control is required </a:t>
            </a:r>
            <a:r>
              <a:rPr lang="en-US" sz="2000" dirty="0" smtClean="0"/>
              <a:t>include assembly code, called </a:t>
            </a:r>
            <a:r>
              <a:rPr lang="en-US" sz="2000" i="1" dirty="0" smtClean="0"/>
              <a:t>inline assembler.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2000" b="1" dirty="0" smtClean="0"/>
              <a:t>Example: an assembly function in C program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asm</a:t>
            </a: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void </a:t>
            </a:r>
            <a:r>
              <a:rPr lang="en-US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SetFaultMask</a:t>
            </a: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(unsigned </a:t>
            </a:r>
            <a:r>
              <a:rPr lang="en-US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new_value</a:t>
            </a: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// Assembly code here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MSR FAULTMASK, </a:t>
            </a:r>
            <a:r>
              <a:rPr lang="en-US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new_value</a:t>
            </a: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// Write new value to FAULTMASK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BX LR 	// Return to calling program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}</a:t>
            </a:r>
            <a:endParaRPr lang="en-US" altLang="zh-CN" sz="18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zh-CN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15313" cy="560675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600" b="1" dirty="0" smtClean="0"/>
              <a:t>10.2 Interface between Assembly and C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000" dirty="0" smtClean="0"/>
              <a:t>In various situations, assembly code and the C program interact.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800" dirty="0" smtClean="0"/>
              <a:t>When embedded assembly (or inline assembler, in the case of the GNU tool chain) is used in C program code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800" dirty="0" smtClean="0"/>
              <a:t>When C program code calls a function or subroutine implemented in assembler in a separate file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800" dirty="0" smtClean="0"/>
              <a:t>When an assembly program calls a C function or subroutine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It is important to understand how parameters and return results are passed between the caller and </a:t>
            </a:r>
            <a:r>
              <a:rPr lang="en-US" sz="2000" dirty="0" err="1" smtClean="0"/>
              <a:t>callee</a:t>
            </a:r>
            <a:r>
              <a:rPr lang="en-US" sz="2000" dirty="0" smtClean="0"/>
              <a:t> programs using registers R0-R3 and R12.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15313" cy="560675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600" b="1" dirty="0" smtClean="0"/>
              <a:t>10.3 A Typical Development Flow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000" dirty="0" smtClean="0"/>
              <a:t>For the most basic uses, you will need an assembler, a C compiler, a linker, and binary file generation utilities.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endParaRPr lang="en-US" sz="2000" dirty="0" smtClean="0"/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Aside from these basic tools, most development tool kits also contain a large number of utilities, including an Integrated Development Environment (IDE) and debuggers.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92896"/>
            <a:ext cx="5752955" cy="267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83568" y="811733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STACK_TOP	EQU 0x20002000  ; constant for SP starting value</a:t>
            </a:r>
          </a:p>
          <a:p>
            <a:r>
              <a:rPr lang="en-US" sz="1600" dirty="0" smtClean="0"/>
              <a:t>		</a:t>
            </a:r>
            <a:r>
              <a:rPr lang="en-US" sz="1600" dirty="0" smtClean="0">
                <a:solidFill>
                  <a:srgbClr val="FF0000"/>
                </a:solidFill>
              </a:rPr>
              <a:t>AREA | Header Code|, CODE</a:t>
            </a:r>
          </a:p>
          <a:p>
            <a:r>
              <a:rPr lang="en-US" sz="1600" dirty="0" smtClean="0"/>
              <a:t>		DCD STACK_TOP ; SP initial value</a:t>
            </a:r>
          </a:p>
          <a:p>
            <a:r>
              <a:rPr lang="en-US" sz="1600" dirty="0" smtClean="0"/>
              <a:t>		DCD Start 	; Reset vector</a:t>
            </a:r>
          </a:p>
          <a:p>
            <a:r>
              <a:rPr lang="en-US" sz="1600" dirty="0" smtClean="0"/>
              <a:t>		ENTRY</a:t>
            </a:r>
          </a:p>
          <a:p>
            <a:r>
              <a:rPr lang="en-US" sz="1600" dirty="0" smtClean="0"/>
              <a:t>Start 		; Start of main program</a:t>
            </a:r>
          </a:p>
          <a:p>
            <a:r>
              <a:rPr lang="en-US" sz="1600" dirty="0" smtClean="0"/>
              <a:t>		; initialize registers</a:t>
            </a:r>
          </a:p>
          <a:p>
            <a:r>
              <a:rPr lang="en-US" sz="1600" dirty="0" smtClean="0"/>
              <a:t>		MOV r0, #10	; Starting loop counter value</a:t>
            </a:r>
          </a:p>
          <a:p>
            <a:r>
              <a:rPr lang="en-US" sz="1600" dirty="0" smtClean="0"/>
              <a:t>		MOV r1, #0 	; starting result</a:t>
            </a:r>
          </a:p>
          <a:p>
            <a:r>
              <a:rPr lang="en-US" sz="1600" dirty="0" smtClean="0"/>
              <a:t>		; Calculated 10+9+8+...+1</a:t>
            </a:r>
          </a:p>
          <a:p>
            <a:r>
              <a:rPr lang="en-US" sz="1600" dirty="0" smtClean="0"/>
              <a:t>loop</a:t>
            </a:r>
          </a:p>
          <a:p>
            <a:r>
              <a:rPr lang="pt-BR" sz="1600" dirty="0" smtClean="0"/>
              <a:t>		ADD r1, r0 	; R1 = R1 + R0</a:t>
            </a:r>
          </a:p>
          <a:p>
            <a:r>
              <a:rPr lang="pt-BR" sz="1600" dirty="0" smtClean="0"/>
              <a:t>		SUBS r0, #1 	; Decrement R0, update fl ag (“S” suffi x)</a:t>
            </a:r>
          </a:p>
          <a:p>
            <a:r>
              <a:rPr lang="en-US" sz="1600" dirty="0" smtClean="0"/>
              <a:t>		BNE loop 	; If result not zero jump to loop</a:t>
            </a:r>
          </a:p>
          <a:p>
            <a:r>
              <a:rPr lang="en-US" sz="1600" dirty="0" smtClean="0"/>
              <a:t>		; Result is now in R1</a:t>
            </a:r>
          </a:p>
          <a:p>
            <a:r>
              <a:rPr lang="en-US" sz="1600" dirty="0" smtClean="0"/>
              <a:t>		LDR r0,=MyData1 ; Put address of MyData1 into R0</a:t>
            </a:r>
          </a:p>
          <a:p>
            <a:r>
              <a:rPr lang="en-US" sz="1600" dirty="0" smtClean="0"/>
              <a:t>		STR r1,[r0] 	; Store the result in MyData1</a:t>
            </a:r>
          </a:p>
          <a:p>
            <a:r>
              <a:rPr lang="en-US" sz="1600" dirty="0" err="1" smtClean="0"/>
              <a:t>deadloop</a:t>
            </a:r>
            <a:endParaRPr lang="en-US" sz="1600" dirty="0" smtClean="0"/>
          </a:p>
          <a:p>
            <a:r>
              <a:rPr lang="nl-NL" sz="1600" dirty="0" smtClean="0"/>
              <a:t>		B deadloop 	; Infi nite loop</a:t>
            </a:r>
          </a:p>
          <a:p>
            <a:r>
              <a:rPr lang="en-US" sz="1600" dirty="0" smtClean="0"/>
              <a:t>		</a:t>
            </a:r>
            <a:r>
              <a:rPr lang="en-US" sz="1600" dirty="0" smtClean="0">
                <a:solidFill>
                  <a:srgbClr val="FF0000"/>
                </a:solidFill>
              </a:rPr>
              <a:t>AREA | Header Data|, DATA</a:t>
            </a:r>
          </a:p>
          <a:p>
            <a:r>
              <a:rPr lang="en-US" sz="1600" dirty="0" smtClean="0"/>
              <a:t>		ALIGN 4</a:t>
            </a:r>
          </a:p>
          <a:p>
            <a:r>
              <a:rPr lang="en-US" sz="1600" dirty="0" smtClean="0"/>
              <a:t>MyData1 	DCD 	0 	; Destination of calculation result</a:t>
            </a:r>
          </a:p>
          <a:p>
            <a:r>
              <a:rPr lang="en-US" sz="1600" dirty="0" smtClean="0"/>
              <a:t>MyData2 	DCD 	0</a:t>
            </a:r>
          </a:p>
          <a:p>
            <a:r>
              <a:rPr lang="en-US" sz="1600" dirty="0" smtClean="0"/>
              <a:t>		END 		; End of file</a:t>
            </a:r>
            <a:endParaRPr 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2339752" y="260648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 smtClean="0"/>
              <a:t>10.4 An Assembly Program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00" y="1268413"/>
            <a:ext cx="8460680" cy="5065712"/>
          </a:xfrm>
        </p:spPr>
        <p:txBody>
          <a:bodyPr/>
          <a:lstStyle/>
          <a:p>
            <a:r>
              <a:rPr lang="en-US" sz="2400" dirty="0" smtClean="0"/>
              <a:t>Assuming you are using ARM tools, this program can be assembled using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$&gt; armasm --cpu cortex-m3 -o test1.o test1.s</a:t>
            </a:r>
          </a:p>
          <a:p>
            <a:r>
              <a:rPr lang="en-US" sz="2400" dirty="0" smtClean="0"/>
              <a:t>Use a linker to create an executable image (ELF)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$&gt; armlink --rw_base 0x20000000 --ro_base 0x0 --map -o test1.elf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test1.o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sz="1800" i="1" dirty="0" smtClean="0"/>
              <a:t>In the example, during the linking stage, the linker will put the DATA region into read/write memory, so the address for MyData1 will be 0x20000000.</a:t>
            </a:r>
            <a:endParaRPr lang="en-US" sz="2400" i="1" dirty="0" smtClean="0"/>
          </a:p>
          <a:p>
            <a:pPr lvl="0"/>
            <a:r>
              <a:rPr lang="en-US" sz="2400" dirty="0" smtClean="0"/>
              <a:t>We need to create the binary image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$&gt; </a:t>
            </a:r>
            <a:r>
              <a:rPr lang="en-US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fromelf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--bin --output test1.bin test1.elf</a:t>
            </a:r>
          </a:p>
          <a:p>
            <a:r>
              <a:rPr lang="en-US" sz="2400" dirty="0" smtClean="0"/>
              <a:t>You can then load your ELF image or binary image into your hardware or instruction set simulator for testing</a:t>
            </a:r>
          </a:p>
          <a:p>
            <a:pPr>
              <a:buNone/>
            </a:pPr>
            <a:endParaRPr lang="en-US" sz="20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052736"/>
            <a:ext cx="8337872" cy="5281389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10.4 Using Exclusive Access for Semaphores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Exclusive access instructions are used for semaphore operations to make sure that a resource is used by only one task.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b="1" dirty="0" smtClean="0"/>
              <a:t>Example: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When two processes try to lock a semaphore at the same time (read the semaphore first, if it’s not locked, then write 1 to lock the semaphore), it is possible that both tasks believe that they have exclusive access to the resource.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sz="2000" dirty="0" smtClean="0"/>
              <a:t>Use exclusive accesses: LDREX, STREX, CLREX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1969</TotalTime>
  <Words>435</Words>
  <Application>Microsoft Office PowerPoint</Application>
  <PresentationFormat>全屏显示(4:3)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黑体</vt:lpstr>
      <vt:lpstr>华文新魏</vt:lpstr>
      <vt:lpstr>宋体</vt:lpstr>
      <vt:lpstr>Arial</vt:lpstr>
      <vt:lpstr>Consolas</vt:lpstr>
      <vt:lpstr>Corbel</vt:lpstr>
      <vt:lpstr>Wingdings</vt:lpstr>
      <vt:lpstr>1_自定义设计方案</vt:lpstr>
      <vt:lpstr>2_自定义设计方案</vt:lpstr>
      <vt:lpstr>Cortex-M3 Programming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Cortex-M3 Memory Systems</dc:title>
  <dc:creator>archee</dc:creator>
  <cp:lastModifiedBy>archee</cp:lastModifiedBy>
  <cp:revision>98</cp:revision>
  <dcterms:created xsi:type="dcterms:W3CDTF">2012-03-30T14:24:59Z</dcterms:created>
  <dcterms:modified xsi:type="dcterms:W3CDTF">2014-02-25T03:36:59Z</dcterms:modified>
</cp:coreProperties>
</file>